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4" r:id="rId3"/>
    <p:sldId id="271" r:id="rId4"/>
    <p:sldId id="259" r:id="rId5"/>
    <p:sldId id="285" r:id="rId6"/>
    <p:sldId id="293" r:id="rId7"/>
    <p:sldId id="296" r:id="rId8"/>
    <p:sldId id="260" r:id="rId9"/>
    <p:sldId id="294" r:id="rId10"/>
    <p:sldId id="257" r:id="rId11"/>
    <p:sldId id="282" r:id="rId12"/>
    <p:sldId id="286" r:id="rId13"/>
    <p:sldId id="288" r:id="rId14"/>
    <p:sldId id="289" r:id="rId15"/>
    <p:sldId id="290" r:id="rId16"/>
    <p:sldId id="291" r:id="rId17"/>
    <p:sldId id="292" r:id="rId18"/>
    <p:sldId id="308" r:id="rId19"/>
    <p:sldId id="309" r:id="rId20"/>
    <p:sldId id="310" r:id="rId21"/>
    <p:sldId id="261" r:id="rId22"/>
    <p:sldId id="262" r:id="rId23"/>
    <p:sldId id="263" r:id="rId24"/>
    <p:sldId id="269" r:id="rId25"/>
    <p:sldId id="270" r:id="rId26"/>
    <p:sldId id="264" r:id="rId27"/>
    <p:sldId id="265" r:id="rId28"/>
    <p:sldId id="279" r:id="rId29"/>
    <p:sldId id="298" r:id="rId30"/>
    <p:sldId id="280" r:id="rId31"/>
    <p:sldId id="268" r:id="rId32"/>
    <p:sldId id="273" r:id="rId33"/>
    <p:sldId id="300" r:id="rId34"/>
    <p:sldId id="299" r:id="rId35"/>
    <p:sldId id="311" r:id="rId36"/>
    <p:sldId id="302" r:id="rId37"/>
    <p:sldId id="303" r:id="rId38"/>
    <p:sldId id="304" r:id="rId39"/>
    <p:sldId id="305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ACD00681-DDB0-2B4E-B18B-A14D8C6B495E}">
          <p14:sldIdLst>
            <p14:sldId id="256"/>
            <p14:sldId id="274"/>
            <p14:sldId id="271"/>
          </p14:sldIdLst>
        </p14:section>
        <p14:section name="What is the TEI" id="{B725A55D-691E-B64F-9E30-25D68E4A6BE0}">
          <p14:sldIdLst>
            <p14:sldId id="259"/>
            <p14:sldId id="285"/>
            <p14:sldId id="293"/>
            <p14:sldId id="296"/>
            <p14:sldId id="260"/>
            <p14:sldId id="294"/>
            <p14:sldId id="257"/>
            <p14:sldId id="282"/>
            <p14:sldId id="286"/>
            <p14:sldId id="288"/>
            <p14:sldId id="289"/>
            <p14:sldId id="290"/>
            <p14:sldId id="291"/>
            <p14:sldId id="292"/>
            <p14:sldId id="308"/>
            <p14:sldId id="309"/>
            <p14:sldId id="310"/>
            <p14:sldId id="261"/>
            <p14:sldId id="262"/>
            <p14:sldId id="263"/>
            <p14:sldId id="269"/>
            <p14:sldId id="270"/>
            <p14:sldId id="264"/>
            <p14:sldId id="265"/>
            <p14:sldId id="279"/>
            <p14:sldId id="298"/>
            <p14:sldId id="280"/>
            <p14:sldId id="268"/>
          </p14:sldIdLst>
        </p14:section>
        <p14:section name="Sample TEI Projects" id="{19BE2071-C077-3E4F-9FE1-47650DBA324A}">
          <p14:sldIdLst>
            <p14:sldId id="273"/>
            <p14:sldId id="300"/>
            <p14:sldId id="299"/>
            <p14:sldId id="311"/>
            <p14:sldId id="302"/>
          </p14:sldIdLst>
        </p14:section>
        <p14:section name="Further Resources" id="{F8B8469A-6E2F-D84C-BF1A-DE92D5B79B98}">
          <p14:sldIdLst>
            <p14:sldId id="303"/>
            <p14:sldId id="304"/>
            <p14:sldId id="30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3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8F8CC-3280-5A49-A1FB-08BE3DFEA9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9AF4D6-B363-C84F-8793-379C89AA48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896EC-172D-7343-B568-4FE47B1BF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44FF5B-6DBF-F44D-B35B-B9F230D16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7133B-2679-5A4B-B5B2-203E091C6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375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85535-EF53-0A4C-A975-F1D00051C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52FFF0-786D-F140-8362-E5A220E905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FAC18C-6053-9E4C-88E0-E40463F2A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CB435-090B-A940-B288-84A9FA74E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1010A3-5B40-D445-B937-6FCA00070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01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C1E867-13F3-C344-A0E8-D347C14D71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BB828-AAF4-6D40-8C52-4FB41BE3CF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E1A751-FDF7-684E-83C5-8FEA739AD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9D0DD1-97E7-B741-9B08-DF5DC069D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1FBE2-A7A6-B842-891B-3AFFA0F86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830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CD1C3-5FEF-CE41-8FFF-B89E83223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6E4B9-ABCC-2843-863C-BF932F91F9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F3C76-C89C-174F-942F-854E04017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38533F-831B-AD4B-AD1E-3B8411AAC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F796A8-7C87-BE4F-B19B-2DA713BFE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372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E7538-CE6D-FC42-9B28-4B64378AA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4BC89F-570C-3A4B-A8E1-A76C603F2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2F521-899C-CC4C-8281-84D732CC9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32371-D737-1549-A8BC-6FEACC506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02D1F5-29DB-BD42-8F57-714F25652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554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38112-7C87-A04E-9A7B-9DD9C35B4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5C516-B5AC-744C-A431-38E343E7F9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49A5B7-A99E-A446-AB3D-6F93240DC1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979796-6FFE-B548-A903-F2706040E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06B0D0-04D0-DE4C-A8A0-FA0E7263F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722E55-1A92-3E48-B9D1-F882FF8D0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446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64CC9-2747-DD43-8ACD-827F6992A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EBEC3-74F3-EF41-A119-08F0FBF91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9FB13E-7FF6-344C-916F-B70F63BC0A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B622B6-7822-C546-A5CC-1C367C4FD4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B896CA-9FB8-CC43-A905-F0FAA103B3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D39ACE-EB49-634C-9448-A435516D1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BB1D35-FA31-234A-AEF7-B3B94C1FC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2004A4-D40F-FF49-95A6-7C5DB1472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250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31A71-B18F-674F-AFD0-19D50AFB0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B99406-7670-0846-BED5-271F09BB9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21C3A0-A2D3-6C44-8379-B91078409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FD899B-F66B-8A43-9044-C9E768072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5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88E706-B7B3-BC4B-A6F1-204AC76BD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C34918-2FF3-FF48-ACD7-B77C10720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1D5FFE-A0A1-BB4F-B793-6B89DC4C5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346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8841C-5088-F049-9217-2E83AD5C1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81093-8AA0-F347-AD31-FCC9A61AD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36C28D-BE50-A846-BF1E-24777897E1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BE51F1-436B-A44F-BF66-76FDE291B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3B540B-05EB-5548-B1B4-4679E9B10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85AE50-DE62-7547-B19A-4914CE66B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A34A-6218-C847-AD35-50E661E1B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49F28F-EB09-B148-8FD0-6DA20EAB85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BC2B45-827F-DB45-9303-3A67D9AADA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C52337-8EC5-BF46-A2DF-779021547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D09919-2705-0744-B183-CB4C5C181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0C7648-722B-8348-B49A-07D50B2BF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349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E21D47-4099-A64C-9089-A8984E78E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FD522C-2C6E-8E44-A736-EBFC8ED04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CFF848-79B8-964A-8F14-C8238DCE8C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FE13A2-648A-C545-862E-DC0CE6C18A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8691E-EA6A-5C47-9700-F4E6031E1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558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oeytakeda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shelleygodwinarchive.org/sc/oxford/frankenstein/volume/i/#/p1/mode/std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mapoflondon.uvic.ca/stow_1598_CORN1.htm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hyperlink" Target="http://hedothepolice.org/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openedition.org/oep/679?lang=en" TargetMode="External"/><Relationship Id="rId2" Type="http://schemas.openxmlformats.org/officeDocument/2006/relationships/hyperlink" Target="https://tei-c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tei-c.org/support/learn/teach-yourself-tei/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60943-5D44-074A-A182-984FE58F40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the TEI and Why Should I Care?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AF6FB8-9A9B-A940-80D7-8A7C3CA81BF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Joey Takeda</a:t>
            </a:r>
          </a:p>
          <a:p>
            <a:r>
              <a:rPr lang="en-US" dirty="0"/>
              <a:t>September 20</a:t>
            </a:r>
            <a:r>
              <a:rPr lang="en-US" baseline="30000" dirty="0"/>
              <a:t>th</a:t>
            </a:r>
            <a:r>
              <a:rPr lang="en-US" dirty="0"/>
              <a:t>, 2018</a:t>
            </a:r>
          </a:p>
          <a:p>
            <a:r>
              <a:rPr lang="en-US" dirty="0"/>
              <a:t>UBC DH Pixelating Mixer</a:t>
            </a:r>
          </a:p>
        </p:txBody>
      </p:sp>
    </p:spTree>
    <p:extLst>
      <p:ext uri="{BB962C8B-B14F-4D97-AF65-F5344CB8AC3E}">
        <p14:creationId xmlns:p14="http://schemas.microsoft.com/office/powerpoint/2010/main" val="36557789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A9A04-CBF9-484A-9A7D-36D69A3DF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0288" y="801384"/>
            <a:ext cx="9247598" cy="5355030"/>
          </a:xfrm>
        </p:spPr>
        <p:txBody>
          <a:bodyPr/>
          <a:lstStyle/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Within the noisy market place of the </a:t>
            </a:r>
            <a:r>
              <a:rPr lang="en-CA" i="1" dirty="0"/>
              <a:t>Digital Humanities</a:t>
            </a:r>
            <a:r>
              <a:rPr lang="en-CA" dirty="0"/>
              <a:t>, the TEI is a kind of senior member, an annoying parental figure for some, a benevolent one for others, something just too old-fashioned even to be considered for others. Yet, over the last decade, it has become increasingly clear that the TEI is part of what makes the digital humanities happen.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(</a:t>
            </a:r>
            <a:r>
              <a:rPr lang="en-CA" dirty="0" err="1"/>
              <a:t>Burnard</a:t>
            </a:r>
            <a:r>
              <a:rPr lang="en-CA" dirty="0"/>
              <a:t>, “Conclusion”, para. 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624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03150-39B4-1C42-88F2-A36149A8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the TEI is </a:t>
            </a:r>
            <a:r>
              <a:rPr lang="en-US" b="1" dirty="0"/>
              <a:t>not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B657D-3EBC-C247-A68C-AD0B8D6C8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TEI is </a:t>
            </a:r>
            <a:r>
              <a:rPr lang="en-US" b="1" dirty="0"/>
              <a:t>not </a:t>
            </a:r>
            <a:r>
              <a:rPr lang="en-US" dirty="0"/>
              <a:t>a language that describes how a text should be displayed online or in print. It should always concern the performative and expressive significance of the input, not the aesthetics of the output.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 The TEI is </a:t>
            </a:r>
            <a:r>
              <a:rPr lang="en-US" b="1" dirty="0"/>
              <a:t>not </a:t>
            </a:r>
            <a:r>
              <a:rPr lang="en-US" dirty="0"/>
              <a:t>a programming language; that is, encoding your texts in TEI does not automatically </a:t>
            </a:r>
            <a:r>
              <a:rPr lang="en-US" i="1" dirty="0"/>
              <a:t>do </a:t>
            </a:r>
            <a:r>
              <a:rPr lang="en-US" dirty="0"/>
              <a:t>anything to them</a:t>
            </a:r>
          </a:p>
          <a:p>
            <a:pPr lvl="1"/>
            <a:r>
              <a:rPr lang="en-US" dirty="0"/>
              <a:t>Caveat: There are many, many tools for transforming TEI into other formats (Word documents, PDFs, and, of course, websites)</a:t>
            </a:r>
          </a:p>
        </p:txBody>
      </p:sp>
    </p:spTree>
    <p:extLst>
      <p:ext uri="{BB962C8B-B14F-4D97-AF65-F5344CB8AC3E}">
        <p14:creationId xmlns:p14="http://schemas.microsoft.com/office/powerpoint/2010/main" val="2310958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83426" y="1825625"/>
            <a:ext cx="5425148" cy="4351338"/>
          </a:xfrm>
        </p:spPr>
      </p:pic>
    </p:spTree>
    <p:extLst>
      <p:ext uri="{BB962C8B-B14F-4D97-AF65-F5344CB8AC3E}">
        <p14:creationId xmlns:p14="http://schemas.microsoft.com/office/powerpoint/2010/main" val="2014083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4522" y="1805076"/>
            <a:ext cx="5425148" cy="4351338"/>
          </a:xfr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C24AD65C-7EF2-C34F-973B-2CF13EA9AFCD}"/>
              </a:ext>
            </a:extLst>
          </p:cNvPr>
          <p:cNvSpPr/>
          <p:nvPr/>
        </p:nvSpPr>
        <p:spPr>
          <a:xfrm>
            <a:off x="2946774" y="1962364"/>
            <a:ext cx="1510302" cy="4109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2922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83426" y="1825625"/>
            <a:ext cx="5425148" cy="4351338"/>
          </a:xfr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C24AD65C-7EF2-C34F-973B-2CF13EA9AFCD}"/>
              </a:ext>
            </a:extLst>
          </p:cNvPr>
          <p:cNvSpPr/>
          <p:nvPr/>
        </p:nvSpPr>
        <p:spPr>
          <a:xfrm>
            <a:off x="2946774" y="1962364"/>
            <a:ext cx="1510302" cy="4109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B4930EA8-1763-6041-BF89-D0445DD7247D}"/>
              </a:ext>
            </a:extLst>
          </p:cNvPr>
          <p:cNvSpPr/>
          <p:nvPr/>
        </p:nvSpPr>
        <p:spPr>
          <a:xfrm rot="9439714">
            <a:off x="8708864" y="2237557"/>
            <a:ext cx="1510302" cy="4109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9072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83426" y="1825625"/>
            <a:ext cx="5425148" cy="4351338"/>
          </a:xfr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C24AD65C-7EF2-C34F-973B-2CF13EA9AFCD}"/>
              </a:ext>
            </a:extLst>
          </p:cNvPr>
          <p:cNvSpPr/>
          <p:nvPr/>
        </p:nvSpPr>
        <p:spPr>
          <a:xfrm>
            <a:off x="2946774" y="1962364"/>
            <a:ext cx="1510302" cy="4109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B4930EA8-1763-6041-BF89-D0445DD7247D}"/>
              </a:ext>
            </a:extLst>
          </p:cNvPr>
          <p:cNvSpPr/>
          <p:nvPr/>
        </p:nvSpPr>
        <p:spPr>
          <a:xfrm rot="9439714">
            <a:off x="8708864" y="2237557"/>
            <a:ext cx="1510302" cy="4109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470C6EB3-0AEA-974A-9D21-F7883E3D7C80}"/>
              </a:ext>
            </a:extLst>
          </p:cNvPr>
          <p:cNvSpPr/>
          <p:nvPr/>
        </p:nvSpPr>
        <p:spPr>
          <a:xfrm rot="20921105">
            <a:off x="2921135" y="4642207"/>
            <a:ext cx="1510302" cy="4109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7110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6192" y="1825625"/>
            <a:ext cx="9179615" cy="4351338"/>
          </a:xfrm>
        </p:spPr>
      </p:pic>
    </p:spTree>
    <p:extLst>
      <p:ext uri="{BB962C8B-B14F-4D97-AF65-F5344CB8AC3E}">
        <p14:creationId xmlns:p14="http://schemas.microsoft.com/office/powerpoint/2010/main" val="3798934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E291B480-ED2F-D749-B96E-2E5D783EA6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25157" y="1924957"/>
            <a:ext cx="7466843" cy="3539447"/>
          </a:xfr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5030C100-7952-A841-A76B-A636EE42F4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53771"/>
            <a:ext cx="4606443" cy="3694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6295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7A8CF-306E-CD4D-AAB5-D7879083CF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8535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71D8F-576A-EC4B-9E6F-E1B137FDC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5B71F-47D1-E346-9BC4-1DB37F394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100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56CF9-5FE2-3F4E-AE6F-E35AA5A45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36321-1F28-8C4B-997D-9A0C758694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Joey Takeda, MA Student, Dept. of English Language and Literatures (Science and Technology Studies Program)</a:t>
            </a:r>
          </a:p>
          <a:p>
            <a:r>
              <a:rPr lang="en-US" dirty="0"/>
              <a:t>Undergrad in English </a:t>
            </a:r>
            <a:r>
              <a:rPr lang="en-US" dirty="0" err="1"/>
              <a:t>Honours</a:t>
            </a:r>
            <a:r>
              <a:rPr lang="en-US" dirty="0"/>
              <a:t> and Gender Studies @ </a:t>
            </a:r>
            <a:r>
              <a:rPr lang="en-US" dirty="0" err="1"/>
              <a:t>Uvic</a:t>
            </a:r>
            <a:endParaRPr lang="en-US" dirty="0"/>
          </a:p>
          <a:p>
            <a:r>
              <a:rPr lang="en-US" dirty="0"/>
              <a:t>Digital Humanities programmer for projects such as </a:t>
            </a:r>
            <a:r>
              <a:rPr lang="en-US" i="1" dirty="0"/>
              <a:t>The Map of Early Modern London</a:t>
            </a:r>
            <a:r>
              <a:rPr lang="en-US" dirty="0"/>
              <a:t>, </a:t>
            </a:r>
            <a:r>
              <a:rPr lang="en-US" i="1" dirty="0"/>
              <a:t>The Internet Shakespeare Editions, Linked Early Modern Drama Online</a:t>
            </a:r>
            <a:r>
              <a:rPr lang="en-US" dirty="0"/>
              <a:t>, and </a:t>
            </a:r>
            <a:r>
              <a:rPr lang="en-US" i="1" dirty="0"/>
              <a:t>The Endings Project</a:t>
            </a:r>
          </a:p>
          <a:p>
            <a:r>
              <a:rPr lang="en-US" dirty="0"/>
              <a:t>Specialize in TEI, XHTML, and Digital Humanities project development</a:t>
            </a:r>
          </a:p>
          <a:p>
            <a:r>
              <a:rPr lang="en-US" dirty="0">
                <a:hlinkClick r:id="rId2"/>
              </a:rPr>
              <a:t>https://github.com/joeytakeda</a:t>
            </a:r>
            <a:endParaRPr lang="en-US" dirty="0"/>
          </a:p>
          <a:p>
            <a:r>
              <a:rPr lang="en-US" dirty="0"/>
              <a:t>This workshop: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joeytakeda</a:t>
            </a:r>
            <a:r>
              <a:rPr lang="en-US" dirty="0"/>
              <a:t>/</a:t>
            </a:r>
            <a:r>
              <a:rPr lang="en-US" dirty="0" err="1"/>
              <a:t>teiworkshop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9826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6C4E8-6DA8-2142-AF05-1B87E86E3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F8E2D-210D-2846-B525-A6FA2DFEF0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4408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C8A1-F38C-9B42-BA46-88EEEB6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216AE-01B8-1F4C-8C26-CB9C26FAC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TEI is written in XML (</a:t>
            </a:r>
            <a:r>
              <a:rPr lang="en-US" dirty="0" err="1"/>
              <a:t>e</a:t>
            </a:r>
            <a:r>
              <a:rPr lang="en-US" b="1" dirty="0" err="1"/>
              <a:t>X</a:t>
            </a:r>
            <a:r>
              <a:rPr lang="en-US" dirty="0" err="1"/>
              <a:t>tensible</a:t>
            </a:r>
            <a:r>
              <a:rPr lang="en-US" dirty="0"/>
              <a:t> </a:t>
            </a:r>
            <a:r>
              <a:rPr lang="en-US" b="1" dirty="0"/>
              <a:t>M</a:t>
            </a:r>
            <a:r>
              <a:rPr lang="en-US" dirty="0"/>
              <a:t>arkup </a:t>
            </a:r>
            <a:r>
              <a:rPr lang="en-US" b="1" dirty="0"/>
              <a:t>L</a:t>
            </a:r>
            <a:r>
              <a:rPr lang="en-US" dirty="0"/>
              <a:t>anguage)</a:t>
            </a:r>
          </a:p>
          <a:p>
            <a:r>
              <a:rPr lang="en-US" dirty="0"/>
              <a:t>XML is </a:t>
            </a:r>
            <a:r>
              <a:rPr lang="en-US" i="1" dirty="0"/>
              <a:t>not </a:t>
            </a:r>
            <a:r>
              <a:rPr lang="en-US" dirty="0"/>
              <a:t>a set language unto itself, but a grammar</a:t>
            </a:r>
          </a:p>
          <a:p>
            <a:r>
              <a:rPr lang="en-US" dirty="0"/>
              <a:t>XML is hierarchical</a:t>
            </a:r>
          </a:p>
          <a:p>
            <a:r>
              <a:rPr lang="en-US" dirty="0"/>
              <a:t>XML is a tree-like structure</a:t>
            </a:r>
          </a:p>
          <a:p>
            <a:r>
              <a:rPr lang="en-US" dirty="0"/>
              <a:t>And is often described in genealogical terms</a:t>
            </a:r>
          </a:p>
        </p:txBody>
      </p:sp>
    </p:spTree>
    <p:extLst>
      <p:ext uri="{BB962C8B-B14F-4D97-AF65-F5344CB8AC3E}">
        <p14:creationId xmlns:p14="http://schemas.microsoft.com/office/powerpoint/2010/main" val="33050032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  <a:p>
            <a:r>
              <a:rPr lang="en-US" dirty="0"/>
              <a:t>Book</a:t>
            </a:r>
          </a:p>
          <a:p>
            <a:pPr lvl="1"/>
            <a:r>
              <a:rPr lang="en-US" dirty="0"/>
              <a:t>Chapters</a:t>
            </a:r>
          </a:p>
          <a:p>
            <a:pPr lvl="2"/>
            <a:r>
              <a:rPr lang="en-US" dirty="0"/>
              <a:t>Sections</a:t>
            </a:r>
          </a:p>
          <a:p>
            <a:pPr lvl="3"/>
            <a:r>
              <a:rPr lang="en-US" dirty="0"/>
              <a:t>Paragraphs</a:t>
            </a:r>
          </a:p>
          <a:p>
            <a:pPr lvl="4"/>
            <a:r>
              <a:rPr lang="en-US" dirty="0"/>
              <a:t>Sentences</a:t>
            </a:r>
          </a:p>
          <a:p>
            <a:pPr lvl="5"/>
            <a:r>
              <a:rPr lang="en-US" dirty="0"/>
              <a:t>Words</a:t>
            </a:r>
          </a:p>
          <a:p>
            <a:pPr lvl="6"/>
            <a:r>
              <a:rPr lang="en-US" dirty="0"/>
              <a:t>Letters</a:t>
            </a:r>
          </a:p>
        </p:txBody>
      </p:sp>
    </p:spTree>
    <p:extLst>
      <p:ext uri="{BB962C8B-B14F-4D97-AF65-F5344CB8AC3E}">
        <p14:creationId xmlns:p14="http://schemas.microsoft.com/office/powerpoint/2010/main" val="4527998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&lt;book&gt;</a:t>
            </a:r>
            <a:br>
              <a:rPr lang="en-CA" dirty="0"/>
            </a:br>
            <a:r>
              <a:rPr lang="en-CA" dirty="0"/>
              <a:t>    &lt;chapter&gt;</a:t>
            </a:r>
            <a:br>
              <a:rPr lang="en-CA" dirty="0"/>
            </a:br>
            <a:r>
              <a:rPr lang="en-CA" dirty="0"/>
              <a:t>        &lt;section type=“subsection”&gt;</a:t>
            </a:r>
            <a:br>
              <a:rPr lang="en-CA" dirty="0"/>
            </a:br>
            <a:r>
              <a:rPr lang="en-CA" dirty="0"/>
              <a:t>            &lt;paragraph&gt;</a:t>
            </a:r>
            <a:br>
              <a:rPr lang="en-CA" dirty="0"/>
            </a:br>
            <a:r>
              <a:rPr lang="en-CA" dirty="0"/>
              <a:t>                &lt;sentence&gt;</a:t>
            </a:r>
            <a:br>
              <a:rPr lang="en-CA" dirty="0"/>
            </a:br>
            <a:r>
              <a:rPr lang="en-CA" dirty="0"/>
              <a:t>                    &lt;word&gt;</a:t>
            </a:r>
            <a:br>
              <a:rPr lang="en-CA" dirty="0"/>
            </a:br>
            <a:r>
              <a:rPr lang="en-CA" dirty="0"/>
              <a:t>                        &lt;letter&gt;&lt;/letter&gt;</a:t>
            </a:r>
            <a:br>
              <a:rPr lang="en-CA" dirty="0"/>
            </a:br>
            <a:r>
              <a:rPr lang="en-CA" dirty="0"/>
              <a:t>                    &lt;/word&gt;</a:t>
            </a:r>
            <a:br>
              <a:rPr lang="en-CA" dirty="0"/>
            </a:br>
            <a:r>
              <a:rPr lang="en-CA" dirty="0"/>
              <a:t>                &lt;/sentence&gt;</a:t>
            </a:r>
            <a:br>
              <a:rPr lang="en-CA" dirty="0"/>
            </a:br>
            <a:r>
              <a:rPr lang="en-CA" dirty="0"/>
              <a:t>            &lt;/paragraph&gt;</a:t>
            </a:r>
            <a:br>
              <a:rPr lang="en-CA" dirty="0"/>
            </a:br>
            <a:r>
              <a:rPr lang="en-CA" dirty="0"/>
              <a:t>        &lt;/section&gt;</a:t>
            </a:r>
            <a:br>
              <a:rPr lang="en-CA" dirty="0"/>
            </a:br>
            <a:r>
              <a:rPr lang="en-CA" dirty="0"/>
              <a:t>    &lt;/chapter&gt;</a:t>
            </a:r>
            <a:br>
              <a:rPr lang="en-CA" dirty="0"/>
            </a:br>
            <a:r>
              <a:rPr lang="en-CA" dirty="0"/>
              <a:t>&lt;/book&gt;</a:t>
            </a:r>
          </a:p>
        </p:txBody>
      </p:sp>
    </p:spTree>
    <p:extLst>
      <p:ext uri="{BB962C8B-B14F-4D97-AF65-F5344CB8AC3E}">
        <p14:creationId xmlns:p14="http://schemas.microsoft.com/office/powerpoint/2010/main" val="11954521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56061-7A12-0C45-824E-798206A88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984DA-A01C-8549-82F1-96C92B3A4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two pointy brackets is called an </a:t>
            </a:r>
            <a:r>
              <a:rPr lang="en-US" b="1" dirty="0"/>
              <a:t>element </a:t>
            </a:r>
          </a:p>
          <a:p>
            <a:pPr lvl="1"/>
            <a:r>
              <a:rPr lang="en-US" dirty="0"/>
              <a:t>E.g. &lt;book&gt; would be called the book element</a:t>
            </a:r>
          </a:p>
          <a:p>
            <a:r>
              <a:rPr lang="en-US" dirty="0"/>
              <a:t>All elements have </a:t>
            </a:r>
            <a:r>
              <a:rPr lang="en-US" b="1" dirty="0"/>
              <a:t>start </a:t>
            </a:r>
            <a:r>
              <a:rPr lang="en-US" dirty="0"/>
              <a:t>and </a:t>
            </a:r>
            <a:r>
              <a:rPr lang="en-US" b="1" dirty="0"/>
              <a:t>end tags</a:t>
            </a:r>
          </a:p>
          <a:p>
            <a:pPr lvl="1"/>
            <a:r>
              <a:rPr lang="en-US" b="1" dirty="0"/>
              <a:t>E.g. &lt;book&gt; </a:t>
            </a:r>
            <a:r>
              <a:rPr lang="en-US" dirty="0"/>
              <a:t>is the start tag and &lt;/book&gt; is the end tag</a:t>
            </a:r>
          </a:p>
          <a:p>
            <a:r>
              <a:rPr lang="en-US" dirty="0"/>
              <a:t>Elements </a:t>
            </a:r>
            <a:r>
              <a:rPr lang="en-US" b="1" dirty="0"/>
              <a:t>cannot </a:t>
            </a:r>
            <a:r>
              <a:rPr lang="en-US" dirty="0"/>
              <a:t>overlap</a:t>
            </a:r>
          </a:p>
          <a:p>
            <a:pPr lvl="1"/>
            <a:r>
              <a:rPr lang="en-US" dirty="0"/>
              <a:t>&lt;sentence&gt;&lt;word&gt;Word1&lt;/word&gt;&lt;/sentence&gt; is right</a:t>
            </a:r>
          </a:p>
          <a:p>
            <a:pPr lvl="1"/>
            <a:r>
              <a:rPr lang="en-US" dirty="0"/>
              <a:t>&lt;sentence&gt;&lt;word&gt;Word1&lt;/sentence&gt;&lt;/word&gt; is wrong</a:t>
            </a:r>
          </a:p>
          <a:p>
            <a:r>
              <a:rPr lang="en-US" dirty="0"/>
              <a:t>Elements can also have </a:t>
            </a:r>
            <a:r>
              <a:rPr lang="en-US" b="1" dirty="0"/>
              <a:t>attributes and each attribute must have a  value</a:t>
            </a:r>
          </a:p>
          <a:p>
            <a:pPr lvl="1"/>
            <a:r>
              <a:rPr lang="en-US" dirty="0"/>
              <a:t>E.g. &lt;book type= “primary”&gt; has a </a:t>
            </a:r>
            <a:r>
              <a:rPr lang="en-US" b="1" dirty="0"/>
              <a:t>type attribute with the value of primary</a:t>
            </a:r>
          </a:p>
          <a:p>
            <a:pPr lvl="1"/>
            <a:r>
              <a:rPr lang="en-US" dirty="0"/>
              <a:t>(Think of attributes as you would in everyday life; people don’t have “height” or “age” without a value)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9644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716A5-F27E-154D-864A-C0D0BABA4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7C960-E4D4-1549-9F93-2D54DF78B2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Elements </a:t>
            </a:r>
            <a:r>
              <a:rPr lang="en-US" b="1" dirty="0"/>
              <a:t>nest </a:t>
            </a:r>
            <a:r>
              <a:rPr lang="en-US" dirty="0"/>
              <a:t>and use genealogical terms</a:t>
            </a:r>
          </a:p>
          <a:p>
            <a:pPr lvl="1"/>
            <a:r>
              <a:rPr lang="en-US" dirty="0" err="1"/>
              <a:t>I.e</a:t>
            </a:r>
            <a:r>
              <a:rPr lang="en-US" dirty="0"/>
              <a:t> this bit of XML</a:t>
            </a:r>
          </a:p>
          <a:p>
            <a:pPr marL="914400" lvl="2" indent="0">
              <a:buNone/>
            </a:pPr>
            <a:r>
              <a:rPr lang="en-US" dirty="0"/>
              <a:t>&lt;book&gt;</a:t>
            </a:r>
          </a:p>
          <a:p>
            <a:pPr marL="914400" lvl="2" indent="0">
              <a:buNone/>
            </a:pPr>
            <a:r>
              <a:rPr lang="en-US" dirty="0"/>
              <a:t>      &lt;chapter&gt;&lt;/chapter&gt;</a:t>
            </a:r>
          </a:p>
          <a:p>
            <a:pPr marL="914400" lvl="2" indent="0">
              <a:buNone/>
            </a:pPr>
            <a:r>
              <a:rPr lang="en-US" dirty="0"/>
              <a:t>&lt;/book&gt;</a:t>
            </a:r>
          </a:p>
          <a:p>
            <a:pPr marL="914400" lvl="2" indent="0">
              <a:buNone/>
            </a:pPr>
            <a:r>
              <a:rPr lang="en-US" dirty="0"/>
              <a:t>Can be described as “chapter is a child of book” OR “book is a parent of chapter”</a:t>
            </a:r>
          </a:p>
        </p:txBody>
      </p:sp>
    </p:spTree>
    <p:extLst>
      <p:ext uri="{BB962C8B-B14F-4D97-AF65-F5344CB8AC3E}">
        <p14:creationId xmlns:p14="http://schemas.microsoft.com/office/powerpoint/2010/main" val="41049878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07355-118E-D046-A6CE-844C7EEA6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CEF1F-39AE-6643-B292-7A4A50871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 just wrote that XML to describe a book</a:t>
            </a:r>
          </a:p>
          <a:p>
            <a:r>
              <a:rPr lang="en-US" dirty="0"/>
              <a:t>How else could it be written?</a:t>
            </a:r>
          </a:p>
          <a:p>
            <a:endParaRPr lang="en-US" dirty="0"/>
          </a:p>
          <a:p>
            <a:r>
              <a:rPr lang="en-CA" dirty="0"/>
              <a:t>&lt;book&gt;</a:t>
            </a:r>
            <a:br>
              <a:rPr lang="en-CA" dirty="0"/>
            </a:br>
            <a:r>
              <a:rPr lang="en-CA" dirty="0"/>
              <a:t>    &lt;</a:t>
            </a:r>
            <a:r>
              <a:rPr lang="en-CA" dirty="0" err="1"/>
              <a:t>ch</a:t>
            </a:r>
            <a:r>
              <a:rPr lang="en-CA" dirty="0"/>
              <a:t>&gt;</a:t>
            </a:r>
            <a:br>
              <a:rPr lang="en-CA" dirty="0"/>
            </a:br>
            <a:r>
              <a:rPr lang="en-CA" dirty="0"/>
              <a:t>        &lt;para&gt;</a:t>
            </a:r>
            <a:br>
              <a:rPr lang="en-CA" dirty="0"/>
            </a:br>
            <a:r>
              <a:rPr lang="en-CA" dirty="0"/>
              <a:t>            &lt;w&gt;</a:t>
            </a:r>
            <a:br>
              <a:rPr lang="en-CA" dirty="0"/>
            </a:br>
            <a:r>
              <a:rPr lang="en-CA" dirty="0"/>
              <a:t>                &lt;c&gt;&lt;/c&gt;</a:t>
            </a:r>
            <a:br>
              <a:rPr lang="en-CA" dirty="0"/>
            </a:br>
            <a:r>
              <a:rPr lang="en-CA" dirty="0"/>
              <a:t>            &lt;/w&gt;</a:t>
            </a:r>
            <a:br>
              <a:rPr lang="en-CA" dirty="0"/>
            </a:br>
            <a:r>
              <a:rPr lang="en-CA" dirty="0"/>
              <a:t>        &lt;/para&gt;</a:t>
            </a:r>
            <a:br>
              <a:rPr lang="en-CA" dirty="0"/>
            </a:br>
            <a:r>
              <a:rPr lang="en-CA" dirty="0"/>
              <a:t>    &lt;/</a:t>
            </a:r>
            <a:r>
              <a:rPr lang="en-CA" dirty="0" err="1"/>
              <a:t>ch</a:t>
            </a:r>
            <a:r>
              <a:rPr lang="en-CA" dirty="0"/>
              <a:t>&gt;</a:t>
            </a:r>
            <a:br>
              <a:rPr lang="en-CA" dirty="0"/>
            </a:br>
            <a:r>
              <a:rPr lang="en-CA" dirty="0"/>
              <a:t>&lt;/book&gt;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1624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61AC2-DB2A-5747-81A6-4E3AF15A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7860C-72D2-F141-9226-6890D385F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texts must be called &lt;text&gt;</a:t>
            </a:r>
          </a:p>
          <a:p>
            <a:r>
              <a:rPr lang="en-US" dirty="0"/>
              <a:t>All divisions (whether they be chapters, sections, et cetera) must be called &lt;div&gt;</a:t>
            </a:r>
          </a:p>
          <a:p>
            <a:r>
              <a:rPr lang="en-US" dirty="0"/>
              <a:t>All paragraphs must be called &lt;p&gt;</a:t>
            </a:r>
          </a:p>
          <a:p>
            <a:r>
              <a:rPr lang="en-US" dirty="0"/>
              <a:t>All words must be called &lt;w&gt;</a:t>
            </a:r>
          </a:p>
          <a:p>
            <a:r>
              <a:rPr lang="en-US" dirty="0"/>
              <a:t>+++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6882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AED4C-52A5-6243-9533-81D5A9632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(basic) TEI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A581E-3B5D-B843-AFE3-1C1F633DA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Root &lt;TEI&gt; element</a:t>
            </a:r>
          </a:p>
          <a:p>
            <a:r>
              <a:rPr lang="en-US" dirty="0"/>
              <a:t>A &lt;</a:t>
            </a:r>
            <a:r>
              <a:rPr lang="en-US" dirty="0" err="1"/>
              <a:t>teiHeader</a:t>
            </a:r>
            <a:r>
              <a:rPr lang="en-US" dirty="0"/>
              <a:t>&gt; that describes both the </a:t>
            </a:r>
            <a:r>
              <a:rPr lang="en-US" i="1" dirty="0"/>
              <a:t>file </a:t>
            </a:r>
            <a:r>
              <a:rPr lang="en-US" dirty="0"/>
              <a:t>and the </a:t>
            </a:r>
            <a:r>
              <a:rPr lang="en-US" i="1" dirty="0"/>
              <a:t>primary source </a:t>
            </a:r>
            <a:r>
              <a:rPr lang="en-US" dirty="0"/>
              <a:t>that you are transcribing (if applicable)</a:t>
            </a:r>
          </a:p>
          <a:p>
            <a:r>
              <a:rPr lang="en-US" dirty="0"/>
              <a:t>A &lt;text&gt;  that contains the text of the document</a:t>
            </a:r>
          </a:p>
          <a:p>
            <a:pPr lvl="1"/>
            <a:r>
              <a:rPr lang="en-US" dirty="0"/>
              <a:t>Within text, you can have a &lt;front&gt;, &lt;body&gt;, or &lt;back&gt;</a:t>
            </a:r>
          </a:p>
        </p:txBody>
      </p:sp>
    </p:spTree>
    <p:extLst>
      <p:ext uri="{BB962C8B-B14F-4D97-AF65-F5344CB8AC3E}">
        <p14:creationId xmlns:p14="http://schemas.microsoft.com/office/powerpoint/2010/main" val="35910125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3279" y="502319"/>
            <a:ext cx="6261100" cy="1143000"/>
          </a:xfrm>
        </p:spPr>
        <p:txBody>
          <a:bodyPr>
            <a:normAutofit fontScale="90000"/>
          </a:bodyPr>
          <a:lstStyle/>
          <a:p>
            <a:r>
              <a:rPr lang="en-CA" dirty="0"/>
              <a:t>TEI is for Data and Metadata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8900" y="2032001"/>
            <a:ext cx="2540668" cy="391160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CA" dirty="0"/>
              <a:t>&lt;TEI&gt;</a:t>
            </a:r>
          </a:p>
          <a:p>
            <a:pPr marL="399909" lvl="1" indent="0">
              <a:buNone/>
            </a:pP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&lt;</a:t>
            </a:r>
            <a:r>
              <a:rPr lang="en-CA" dirty="0" err="1">
                <a:solidFill>
                  <a:schemeClr val="accent6">
                    <a:lumMod val="75000"/>
                  </a:schemeClr>
                </a:solidFill>
              </a:rPr>
              <a:t>teiHeader</a:t>
            </a: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&gt;</a:t>
            </a:r>
          </a:p>
          <a:p>
            <a:pPr marL="399909" lvl="1" indent="0">
              <a:buNone/>
            </a:pP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&lt;/</a:t>
            </a:r>
            <a:r>
              <a:rPr lang="en-CA" dirty="0" err="1">
                <a:solidFill>
                  <a:schemeClr val="accent6">
                    <a:lumMod val="75000"/>
                  </a:schemeClr>
                </a:solidFill>
              </a:rPr>
              <a:t>teiHeader</a:t>
            </a: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&gt;</a:t>
            </a:r>
          </a:p>
          <a:p>
            <a:pPr marL="399909" lvl="1" indent="0">
              <a:buNone/>
            </a:pPr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&lt;text&gt;</a:t>
            </a:r>
          </a:p>
          <a:p>
            <a:pPr marL="399909" lvl="1" indent="0">
              <a:buNone/>
            </a:pPr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&lt;/text&gt;</a:t>
            </a:r>
          </a:p>
          <a:p>
            <a:pPr marL="0" indent="0">
              <a:buNone/>
            </a:pPr>
            <a:r>
              <a:rPr lang="en-CA" dirty="0"/>
              <a:t>&lt;/TEI&gt;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5723189" y="2375764"/>
            <a:ext cx="2460124" cy="703848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metadata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723189" y="3350127"/>
            <a:ext cx="2460124" cy="63767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data</a:t>
            </a:r>
          </a:p>
        </p:txBody>
      </p:sp>
      <p:sp>
        <p:nvSpPr>
          <p:cNvPr id="8" name="Rectangle 7"/>
          <p:cNvSpPr/>
          <p:nvPr/>
        </p:nvSpPr>
        <p:spPr>
          <a:xfrm>
            <a:off x="5392154" y="2032001"/>
            <a:ext cx="3122194" cy="39116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5851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395C-B392-0246-84DE-4C6F1EADF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986E0-13D2-A64F-88A0-C895D3CB8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Brief conceptual introduction to encoding, XML, and TEI</a:t>
            </a:r>
          </a:p>
          <a:p>
            <a:r>
              <a:rPr lang="en-US" dirty="0"/>
              <a:t>Examples of projects that use the TEI</a:t>
            </a:r>
          </a:p>
          <a:p>
            <a:r>
              <a:rPr lang="en-US" dirty="0"/>
              <a:t>Pointers to further resources on learning about the TEI</a:t>
            </a:r>
          </a:p>
          <a:p>
            <a:endParaRPr lang="en-US" dirty="0"/>
          </a:p>
          <a:p>
            <a:r>
              <a:rPr lang="en-US" dirty="0"/>
              <a:t>Next workshop will focus on tools and resources for creating a TEI project (October 25)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4230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4FC2D-31C2-C84E-A31F-456183B91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TEI File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F571C0-86AA-0248-A846-A41B1CCD04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8108" y="1547714"/>
            <a:ext cx="8807063" cy="4629249"/>
          </a:xfrm>
        </p:spPr>
      </p:pic>
    </p:spTree>
    <p:extLst>
      <p:ext uri="{BB962C8B-B14F-4D97-AF65-F5344CB8AC3E}">
        <p14:creationId xmlns:p14="http://schemas.microsoft.com/office/powerpoint/2010/main" val="41782289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9723-037E-3F46-AFA1-0E767FCDE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37851-2D5F-744B-829D-4D6C2D20D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 that the TEI is huge (569 elements)</a:t>
            </a:r>
          </a:p>
          <a:p>
            <a:r>
              <a:rPr lang="en-US" dirty="0"/>
              <a:t>No one uses the entirety of the TEI </a:t>
            </a:r>
            <a:r>
              <a:rPr lang="en-US" dirty="0" err="1"/>
              <a:t>tagset</a:t>
            </a:r>
            <a:endParaRPr lang="en-US" dirty="0"/>
          </a:p>
          <a:p>
            <a:r>
              <a:rPr lang="en-US" dirty="0"/>
              <a:t>Individual projects </a:t>
            </a:r>
            <a:r>
              <a:rPr lang="en-US" i="1" dirty="0"/>
              <a:t>customize </a:t>
            </a:r>
            <a:r>
              <a:rPr lang="en-US" dirty="0"/>
              <a:t>the TEI for their own needs, usually using a small subset of the overall </a:t>
            </a:r>
            <a:r>
              <a:rPr lang="en-US" dirty="0" err="1"/>
              <a:t>tagset</a:t>
            </a:r>
            <a:r>
              <a:rPr lang="en-US" dirty="0"/>
              <a:t> (more on this in Workshop #2 in October!)</a:t>
            </a:r>
          </a:p>
          <a:p>
            <a:pPr lvl="1"/>
            <a:r>
              <a:rPr lang="en-US" dirty="0"/>
              <a:t>E.g. Drama projects will use the drama </a:t>
            </a:r>
            <a:r>
              <a:rPr lang="en-US" dirty="0" err="1"/>
              <a:t>tagset</a:t>
            </a:r>
            <a:r>
              <a:rPr lang="en-US" dirty="0"/>
              <a:t> (&lt;</a:t>
            </a:r>
            <a:r>
              <a:rPr lang="en-US" dirty="0" err="1"/>
              <a:t>sp</a:t>
            </a:r>
            <a:r>
              <a:rPr lang="en-US" dirty="0"/>
              <a:t>&gt; for speech, &lt;speaker&gt; for speaker, et cetera) and discard the linguistic/dictionary </a:t>
            </a:r>
            <a:r>
              <a:rPr lang="en-US" dirty="0" err="1"/>
              <a:t>tagset</a:t>
            </a:r>
            <a:r>
              <a:rPr lang="en-US" dirty="0"/>
              <a:t> (&lt;entry&gt; for dictionary entries, &lt;m&gt; for morpheme, 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9493368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49551-164C-8A4F-AC24-FB4F7CCCC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TEI Projects</a:t>
            </a:r>
          </a:p>
        </p:txBody>
      </p:sp>
    </p:spTree>
    <p:extLst>
      <p:ext uri="{BB962C8B-B14F-4D97-AF65-F5344CB8AC3E}">
        <p14:creationId xmlns:p14="http://schemas.microsoft.com/office/powerpoint/2010/main" val="41177779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4B37B-250B-644A-923D-C30A12247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Shelley-Godwin Archive</a:t>
            </a:r>
          </a:p>
        </p:txBody>
      </p:sp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6A0DEB35-C73A-F849-9627-E8452258A6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1844" y="1690688"/>
            <a:ext cx="6468312" cy="4961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3923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7DB94-31BF-EE42-AAD3-08F69750E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Map of Early Modern London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507D8FAF-461B-114F-9C70-A05F106AC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7905" y="1690688"/>
            <a:ext cx="8976189" cy="483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4790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6FAD1-AEF6-4042-BBF7-F735D340F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 </a:t>
            </a:r>
            <a:r>
              <a:rPr lang="en-US" dirty="0" err="1"/>
              <a:t>Mariage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9602A-4C7A-3E47-9554-791C408564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mariage.uvic.ca</a:t>
            </a:r>
            <a:r>
              <a:rPr lang="en-US" dirty="0"/>
              <a:t>/</a:t>
            </a:r>
            <a:r>
              <a:rPr lang="en-US" dirty="0" err="1"/>
              <a:t>iai_les_crochets.html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99251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52F63-FE3A-D24B-9C02-DCB09E7DB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 Do the Police in Different Voices</a:t>
            </a:r>
          </a:p>
        </p:txBody>
      </p:sp>
      <p:pic>
        <p:nvPicPr>
          <p:cNvPr id="4" name="Content Placeholder 3">
            <a:hlinkClick r:id="rId2"/>
            <a:extLst>
              <a:ext uri="{FF2B5EF4-FFF2-40B4-BE49-F238E27FC236}">
                <a16:creationId xmlns:a16="http://schemas.microsoft.com/office/drawing/2014/main" id="{DA00D24F-6FD3-C846-B289-2C44FF6600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668033"/>
            <a:ext cx="10515600" cy="227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8444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E613C-4A3A-0142-8F9E-8DE68EC46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F8689-2DBB-294B-B0CB-C778A319C1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TEI’s website: </a:t>
            </a:r>
            <a:r>
              <a:rPr lang="en-US" dirty="0">
                <a:hlinkClick r:id="rId2"/>
              </a:rPr>
              <a:t>https://tei-c.org</a:t>
            </a:r>
            <a:endParaRPr lang="en-US" dirty="0"/>
          </a:p>
          <a:p>
            <a:r>
              <a:rPr lang="en-US" dirty="0"/>
              <a:t>TEI by Example: http://</a:t>
            </a:r>
            <a:r>
              <a:rPr lang="en-US" dirty="0" err="1"/>
              <a:t>teibyexample.org</a:t>
            </a:r>
            <a:r>
              <a:rPr lang="en-US" dirty="0"/>
              <a:t>/</a:t>
            </a:r>
          </a:p>
          <a:p>
            <a:r>
              <a:rPr lang="en-US" dirty="0"/>
              <a:t>Lou </a:t>
            </a:r>
            <a:r>
              <a:rPr lang="en-US" dirty="0" err="1"/>
              <a:t>Burnard</a:t>
            </a:r>
            <a:r>
              <a:rPr lang="en-US" dirty="0"/>
              <a:t>, </a:t>
            </a:r>
            <a:r>
              <a:rPr lang="en-US" i="1" dirty="0"/>
              <a:t>What is the Text Encoding Initiative?: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https://books.openedition.org/oep/679?lang=en</a:t>
            </a:r>
            <a:endParaRPr lang="en-US" dirty="0"/>
          </a:p>
          <a:p>
            <a:r>
              <a:rPr lang="en-US" dirty="0"/>
              <a:t>Teach Yourself TEI: </a:t>
            </a:r>
            <a:r>
              <a:rPr lang="en-US" dirty="0">
                <a:hlinkClick r:id="rId4"/>
              </a:rPr>
              <a:t>http://www.tei-c.org/support/learn/teach-yourself-tei/</a:t>
            </a:r>
            <a:endParaRPr lang="en-US" dirty="0"/>
          </a:p>
          <a:p>
            <a:r>
              <a:rPr lang="en-US" dirty="0"/>
              <a:t>DHSI @ </a:t>
            </a:r>
            <a:r>
              <a:rPr lang="en-US" dirty="0" err="1"/>
              <a:t>Uvic</a:t>
            </a:r>
            <a:r>
              <a:rPr lang="en-US" dirty="0"/>
              <a:t>: http://</a:t>
            </a:r>
            <a:r>
              <a:rPr lang="en-US" dirty="0" err="1"/>
              <a:t>www.dhsi.org</a:t>
            </a:r>
            <a:r>
              <a:rPr lang="en-US" dirty="0"/>
              <a:t>/</a:t>
            </a:r>
            <a:r>
              <a:rPr lang="en-US" dirty="0" err="1"/>
              <a:t>courses.php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2601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08B39-02D8-1849-8CB5-9CC0AF76C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CECB6-5882-B842-8108-40882BE01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October 20, 2018</a:t>
            </a:r>
          </a:p>
          <a:p>
            <a:r>
              <a:rPr lang="en-US" dirty="0"/>
              <a:t>Focus will be on tools for working with and deploying TEI</a:t>
            </a:r>
          </a:p>
          <a:p>
            <a:r>
              <a:rPr lang="en-US" dirty="0"/>
              <a:t>Please bring a text (doesn’t have to be a primary source text—it can be a journal article or an essay!)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1431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997D6-B6DA-3C4C-9801-7A3E81BE1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5F2DA-A573-5A4A-864E-5E445EAD0C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UBC Libraries, esp. Allan Cho for the invitation!</a:t>
            </a:r>
          </a:p>
          <a:p>
            <a:r>
              <a:rPr lang="en-US" dirty="0"/>
              <a:t>Martin Holmes and Janelle </a:t>
            </a:r>
            <a:r>
              <a:rPr lang="en-US" dirty="0" err="1"/>
              <a:t>Jenstad</a:t>
            </a:r>
            <a:r>
              <a:rPr lang="en-US" dirty="0"/>
              <a:t> for materials</a:t>
            </a:r>
          </a:p>
        </p:txBody>
      </p:sp>
    </p:spTree>
    <p:extLst>
      <p:ext uri="{BB962C8B-B14F-4D97-AF65-F5344CB8AC3E}">
        <p14:creationId xmlns:p14="http://schemas.microsoft.com/office/powerpoint/2010/main" val="2109722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068AA-11CF-874B-9363-4504BEA0A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Encoding and the TEI</a:t>
            </a:r>
          </a:p>
        </p:txBody>
      </p:sp>
    </p:spTree>
    <p:extLst>
      <p:ext uri="{BB962C8B-B14F-4D97-AF65-F5344CB8AC3E}">
        <p14:creationId xmlns:p14="http://schemas.microsoft.com/office/powerpoint/2010/main" val="316546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r>
              <a:rPr lang="en-US" dirty="0"/>
              <a:t>We do this all the time!</a:t>
            </a:r>
          </a:p>
          <a:p>
            <a:pPr lvl="1"/>
            <a:r>
              <a:rPr lang="en-US" dirty="0"/>
              <a:t>Italics for </a:t>
            </a:r>
            <a:r>
              <a:rPr lang="en-US" i="1" dirty="0"/>
              <a:t>emphasis</a:t>
            </a:r>
          </a:p>
          <a:p>
            <a:pPr lvl="1"/>
            <a:r>
              <a:rPr lang="en-US" u="sng" dirty="0"/>
              <a:t>Underlining for titles</a:t>
            </a:r>
          </a:p>
          <a:p>
            <a:pPr lvl="1"/>
            <a:r>
              <a:rPr lang="en-US" dirty="0"/>
              <a:t>Bold for </a:t>
            </a:r>
            <a:r>
              <a:rPr lang="en-US" b="1" dirty="0"/>
              <a:t>extra-emphasis</a:t>
            </a:r>
          </a:p>
          <a:p>
            <a:pPr lvl="1"/>
            <a:r>
              <a:rPr lang="en-US" dirty="0"/>
              <a:t>Quotation marks for “outside attribution” or “skepticism”</a:t>
            </a:r>
          </a:p>
          <a:p>
            <a:pPr lvl="1"/>
            <a:r>
              <a:rPr lang="en-US" dirty="0"/>
              <a:t>All capitals to YELL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914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F8D7E-6639-4C46-A8F0-8DFE2B606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Encoding, markup, et cetera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BF9DE-2186-E649-8577-EE6FEFBB4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these are contextual and local</a:t>
            </a:r>
          </a:p>
          <a:p>
            <a:r>
              <a:rPr lang="en-US" dirty="0"/>
              <a:t>E.g. different types of punctuation for levels of quotation</a:t>
            </a:r>
          </a:p>
          <a:p>
            <a:r>
              <a:rPr lang="en-US" dirty="0"/>
              <a:t>And they are subject to varying interpretations</a:t>
            </a:r>
          </a:p>
          <a:p>
            <a:pPr lvl="1"/>
            <a:r>
              <a:rPr lang="en-US" dirty="0"/>
              <a:t>E.g. I think these quotation marks denote a term, but maybe the author is just being sarcastic…</a:t>
            </a:r>
          </a:p>
        </p:txBody>
      </p:sp>
    </p:spTree>
    <p:extLst>
      <p:ext uri="{BB962C8B-B14F-4D97-AF65-F5344CB8AC3E}">
        <p14:creationId xmlns:p14="http://schemas.microsoft.com/office/powerpoint/2010/main" val="2741609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839C0-71F7-3840-B670-7F3F26E4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54408-A541-374D-9767-427381AB1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non-profit organization</a:t>
            </a:r>
          </a:p>
          <a:p>
            <a:r>
              <a:rPr lang="en-US" dirty="0"/>
              <a:t>A set of guidelines for encoding text</a:t>
            </a:r>
          </a:p>
          <a:p>
            <a:r>
              <a:rPr lang="en-US" dirty="0"/>
              <a:t>A community or consortium of users</a:t>
            </a:r>
          </a:p>
          <a:p>
            <a:endParaRPr lang="en-US" dirty="0"/>
          </a:p>
          <a:p>
            <a:r>
              <a:rPr lang="en-US" dirty="0"/>
              <a:t>Website: https://</a:t>
            </a:r>
            <a:r>
              <a:rPr lang="en-US" dirty="0" err="1"/>
              <a:t>tei-c.org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41454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3.3.1)</a:t>
            </a:r>
          </a:p>
          <a:p>
            <a:r>
              <a:rPr lang="en-US" dirty="0"/>
              <a:t>Offers a rich vocabulary and method to encode </a:t>
            </a:r>
          </a:p>
          <a:p>
            <a:pPr lvl="1"/>
            <a:r>
              <a:rPr lang="en-US" b="1" dirty="0"/>
              <a:t>Bibliographic and structural features: </a:t>
            </a:r>
            <a:r>
              <a:rPr lang="en-US" dirty="0"/>
              <a:t>page breaks, headers, footers, page numbers, line breaks, divisions, paragraphs, line groups,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Interpretative features: </a:t>
            </a:r>
            <a:r>
              <a:rPr lang="en-US" dirty="0"/>
              <a:t>stage movement, emphasis, place names, proper names, dialogue direction</a:t>
            </a:r>
          </a:p>
          <a:p>
            <a:pPr lvl="1"/>
            <a:r>
              <a:rPr lang="en-US" b="1" dirty="0"/>
              <a:t>Editorial apparatus</a:t>
            </a:r>
            <a:r>
              <a:rPr lang="en-US" dirty="0"/>
              <a:t>: hands, witnesses, collation, gaps, additions, deletions</a:t>
            </a:r>
          </a:p>
          <a:p>
            <a:pPr lvl="1"/>
            <a:r>
              <a:rPr lang="en-US" b="1" dirty="0"/>
              <a:t>+++++</a:t>
            </a:r>
          </a:p>
        </p:txBody>
      </p:sp>
    </p:spTree>
    <p:extLst>
      <p:ext uri="{BB962C8B-B14F-4D97-AF65-F5344CB8AC3E}">
        <p14:creationId xmlns:p14="http://schemas.microsoft.com/office/powerpoint/2010/main" val="125139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4FD1-D713-BF40-BDE2-16BED6E3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History of 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47ADF-2705-254E-8E7F-1D1B01B0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Text Encoding Initiative (originally called the Guidelines for Text Encoding and Interchange)</a:t>
            </a:r>
          </a:p>
          <a:p>
            <a:r>
              <a:rPr lang="en-US" dirty="0"/>
              <a:t>Started in the late 1980s as a response to the boom in “humanities computing”</a:t>
            </a:r>
          </a:p>
          <a:p>
            <a:r>
              <a:rPr lang="en-US" dirty="0"/>
              <a:t>Wanted to provide a framework and a set of principles for encoding texts that could be widely adopted</a:t>
            </a:r>
          </a:p>
        </p:txBody>
      </p:sp>
    </p:spTree>
    <p:extLst>
      <p:ext uri="{BB962C8B-B14F-4D97-AF65-F5344CB8AC3E}">
        <p14:creationId xmlns:p14="http://schemas.microsoft.com/office/powerpoint/2010/main" val="25539020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1229</Words>
  <Application>Microsoft Macintosh PowerPoint</Application>
  <PresentationFormat>Widescreen</PresentationFormat>
  <Paragraphs>150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Calibri</vt:lpstr>
      <vt:lpstr>Calibri Light</vt:lpstr>
      <vt:lpstr>Office Theme</vt:lpstr>
      <vt:lpstr>What is the TEI and Why Should I Care?</vt:lpstr>
      <vt:lpstr>Hi!</vt:lpstr>
      <vt:lpstr>This Workshop</vt:lpstr>
      <vt:lpstr>Text Encoding and the TEI</vt:lpstr>
      <vt:lpstr>Encoding, markup, et cetera…</vt:lpstr>
      <vt:lpstr>Encoding, markup, et cetera</vt:lpstr>
      <vt:lpstr>The TEI</vt:lpstr>
      <vt:lpstr>The TEI</vt:lpstr>
      <vt:lpstr>Quick History of the TEI</vt:lpstr>
      <vt:lpstr>PowerPoint Presentation</vt:lpstr>
      <vt:lpstr>What the TEI is not</vt:lpstr>
      <vt:lpstr>Stow’s Survey of London</vt:lpstr>
      <vt:lpstr>Stow’s Survey of London</vt:lpstr>
      <vt:lpstr>Stow’s Survey of London</vt:lpstr>
      <vt:lpstr>Stow’s Survey of London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XML</vt:lpstr>
      <vt:lpstr>XML</vt:lpstr>
      <vt:lpstr>XML</vt:lpstr>
      <vt:lpstr>XML Explained</vt:lpstr>
      <vt:lpstr>XML Explained</vt:lpstr>
      <vt:lpstr>The Problem</vt:lpstr>
      <vt:lpstr>The TEI Solution</vt:lpstr>
      <vt:lpstr>Components of a (basic) TEI file</vt:lpstr>
      <vt:lpstr>TEI is for Data and Metadata</vt:lpstr>
      <vt:lpstr>Basic TEI File</vt:lpstr>
      <vt:lpstr>TEI</vt:lpstr>
      <vt:lpstr>Sample TEI Projects</vt:lpstr>
      <vt:lpstr>The Shelley-Godwin Archive</vt:lpstr>
      <vt:lpstr>The Map of Early Modern London</vt:lpstr>
      <vt:lpstr>Le Mariage</vt:lpstr>
      <vt:lpstr>He Do the Police in Different Voices</vt:lpstr>
      <vt:lpstr>Resources</vt:lpstr>
      <vt:lpstr>Next Workshop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the TEI and Why Should I Care?</dc:title>
  <dc:creator>Microsoft Office User</dc:creator>
  <cp:lastModifiedBy>Microsoft Office User</cp:lastModifiedBy>
  <cp:revision>20</cp:revision>
  <dcterms:created xsi:type="dcterms:W3CDTF">2018-09-19T17:47:05Z</dcterms:created>
  <dcterms:modified xsi:type="dcterms:W3CDTF">2018-09-20T03:33:12Z</dcterms:modified>
</cp:coreProperties>
</file>

<file path=docProps/thumbnail.jpeg>
</file>